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20"/>
  </p:notesMasterIdLst>
  <p:sldIdLst>
    <p:sldId id="508" r:id="rId3"/>
    <p:sldId id="510" r:id="rId4"/>
    <p:sldId id="522" r:id="rId5"/>
    <p:sldId id="472" r:id="rId6"/>
    <p:sldId id="529" r:id="rId7"/>
    <p:sldId id="530" r:id="rId8"/>
    <p:sldId id="519" r:id="rId9"/>
    <p:sldId id="515" r:id="rId10"/>
    <p:sldId id="527" r:id="rId11"/>
    <p:sldId id="513" r:id="rId12"/>
    <p:sldId id="524" r:id="rId13"/>
    <p:sldId id="531" r:id="rId14"/>
    <p:sldId id="532" r:id="rId15"/>
    <p:sldId id="507" r:id="rId16"/>
    <p:sldId id="533" r:id="rId17"/>
    <p:sldId id="501" r:id="rId18"/>
    <p:sldId id="534" r:id="rId1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黑体" panose="02010609060101010101" pitchFamily="49" charset="-122"/>
      <p:regular r:id="rId25"/>
    </p:embeddedFont>
    <p:embeddedFont>
      <p:font typeface="楷体" panose="02010609060101010101" pitchFamily="49" charset="-122"/>
      <p:regular r:id="rId26"/>
    </p:embeddedFont>
    <p:embeddedFont>
      <p:font typeface="幼圆" panose="02010509060101010101" pitchFamily="49" charset="-122"/>
      <p:regular r:id="rId2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FA9"/>
    <a:srgbClr val="FFFCDA"/>
    <a:srgbClr val="FDD5A1"/>
    <a:srgbClr val="FFEABB"/>
    <a:srgbClr val="FFECBB"/>
    <a:srgbClr val="8BB408"/>
    <a:srgbClr val="E5EBAF"/>
    <a:srgbClr val="0C9ED3"/>
    <a:srgbClr val="FFFCD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44" y="96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318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490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5641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990"/>
            <a:ext cx="9144000" cy="411508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707904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平均数的再认识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97900AF2-3962-4B5B-B99C-A69D8CB78AF8}"/>
              </a:ext>
            </a:extLst>
          </p:cNvPr>
          <p:cNvGrpSpPr/>
          <p:nvPr userDrawn="1"/>
        </p:nvGrpSpPr>
        <p:grpSpPr>
          <a:xfrm>
            <a:off x="7956376" y="4731990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AF60651F-D0E7-48F2-B11F-728D683E752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EA7C7EE3-7535-47EC-9F85-A9738ABA322E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990"/>
            <a:ext cx="9144000" cy="4115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320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4.emf"/><Relationship Id="rId7" Type="http://schemas.openxmlformats.org/officeDocument/2006/relationships/slide" Target="slide1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4" name="矩形 2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7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8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" name="单圆角矩形 28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单圆角矩形 30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单圆角矩形 31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单圆角矩形 32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423938" y="1435155"/>
            <a:ext cx="6085640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平均数的再认识</a:t>
            </a:r>
          </a:p>
        </p:txBody>
      </p:sp>
      <p:pic>
        <p:nvPicPr>
          <p:cNvPr id="38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圆角矩形 38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40" name="圆角矩形 39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41" name="圆角矩形 40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42" name="圆角矩形 41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43" name="矩形 42"/>
          <p:cNvSpPr/>
          <p:nvPr/>
        </p:nvSpPr>
        <p:spPr>
          <a:xfrm>
            <a:off x="912693" y="519703"/>
            <a:ext cx="4255011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数据的表示和分析</a:t>
            </a:r>
          </a:p>
        </p:txBody>
      </p:sp>
      <p:sp>
        <p:nvSpPr>
          <p:cNvPr id="46" name="圆角矩形 45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7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8" name="组合 47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51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8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496216" y="411510"/>
            <a:ext cx="818024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光明小学阅览室本周从周一到周五阅读人数记录如下表。</a:t>
            </a:r>
          </a:p>
        </p:txBody>
      </p:sp>
      <p:sp>
        <p:nvSpPr>
          <p:cNvPr id="18" name="矩形 17"/>
          <p:cNvSpPr/>
          <p:nvPr/>
        </p:nvSpPr>
        <p:spPr>
          <a:xfrm>
            <a:off x="755576" y="2427734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根据表中的数据求出这组数据的平均数。</a:t>
            </a:r>
            <a:endParaRPr lang="zh-CN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763688" y="1563638"/>
          <a:ext cx="5599555" cy="7173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99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99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9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99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99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8671"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周一</a:t>
                      </a:r>
                      <a:endParaRPr lang="zh-CN" sz="20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周二</a:t>
                      </a:r>
                      <a:endParaRPr lang="zh-CN" sz="20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周三</a:t>
                      </a:r>
                      <a:endParaRPr lang="zh-CN" sz="20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周四</a:t>
                      </a:r>
                      <a:endParaRPr lang="zh-CN" sz="20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周五</a:t>
                      </a:r>
                      <a:endParaRPr lang="zh-CN" sz="20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671"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68</a:t>
                      </a:r>
                      <a:endParaRPr lang="zh-CN" sz="20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65</a:t>
                      </a:r>
                      <a:endParaRPr lang="zh-CN" sz="20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74</a:t>
                      </a:r>
                      <a:endParaRPr lang="zh-CN" sz="20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82</a:t>
                      </a:r>
                      <a:endParaRPr lang="zh-CN" sz="20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74</a:t>
                      </a:r>
                      <a:endParaRPr lang="zh-CN" sz="2000" b="1" dirty="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3" name="矩形 22"/>
          <p:cNvSpPr/>
          <p:nvPr/>
        </p:nvSpPr>
        <p:spPr>
          <a:xfrm>
            <a:off x="1547664" y="3075806"/>
            <a:ext cx="54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(68+65+74+82+74)÷5=72.6</a:t>
            </a:r>
          </a:p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	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这组数据的平均数是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72.6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467544" y="372601"/>
            <a:ext cx="808397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光明小学为了庆祝六一儿童节组建了一个彩旗方队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下面是彩旗方队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名学生的身高情况统计表。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043609" y="2054555"/>
          <a:ext cx="6408711" cy="7332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5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1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51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51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51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51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68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6610"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身高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1.60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1.61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1.62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1.63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1.64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1.65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610"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人数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592479" y="2885508"/>
            <a:ext cx="43396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这些同学的平均身高是多少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BB21.eps" descr="id:21475105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55777" y="2859782"/>
            <a:ext cx="2376264" cy="1584176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860788" y="3565053"/>
            <a:ext cx="45022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总人数：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2+5+6+6+6+5=30(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454135" y="2334390"/>
            <a:ext cx="9901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971600" y="1923678"/>
          <a:ext cx="6408711" cy="7332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5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1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51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51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51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51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68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6610"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身高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1.60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1.61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1.62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1.63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1.64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1.65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610"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人数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592479" y="2715766"/>
            <a:ext cx="43396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这些同学的平均身高是多少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BB21.eps" descr="id:21475105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96136" y="2787774"/>
            <a:ext cx="2376264" cy="1584176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827584" y="3147814"/>
            <a:ext cx="482453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数据总和：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1.60×2+1.61×5+1.62×6+1.63×6+1.64×6+1.65×5=48.84(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382126" y="2203513"/>
            <a:ext cx="9901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4"/>
          <p:cNvSpPr>
            <a:spLocks noChangeArrowheads="1"/>
          </p:cNvSpPr>
          <p:nvPr/>
        </p:nvSpPr>
        <p:spPr bwMode="auto">
          <a:xfrm>
            <a:off x="467544" y="372601"/>
            <a:ext cx="808397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光明小学为了庆祝六一儿童节组建了一个彩旗方队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下面是彩旗方队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名学生的身高情况统计表。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971600" y="1995686"/>
          <a:ext cx="6336703" cy="7332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3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51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51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51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51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51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68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66610"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身高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</a:t>
                      </a: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米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1.60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1.61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1.62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1.63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1.64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1.65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610"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人数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2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592479" y="2885508"/>
            <a:ext cx="43396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这些同学的平均身高是多少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BB21.eps" descr="id:21475105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55777" y="2859782"/>
            <a:ext cx="2376264" cy="1584176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024853" y="3444906"/>
            <a:ext cx="50302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48.84÷30=1.628(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</a:p>
          <a:p>
            <a:pPr>
              <a:spcBef>
                <a:spcPct val="0"/>
              </a:spcBef>
            </a:pPr>
            <a:r>
              <a:rPr lang="zh-CN" altLang="en-US" sz="2400" b="1" spc="-15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答：这些同学的平均身高是</a:t>
            </a:r>
            <a:r>
              <a:rPr lang="en-US" altLang="zh-CN" sz="2400" b="1" spc="-15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1.628</a:t>
            </a:r>
            <a:r>
              <a:rPr lang="zh-CN" altLang="en-US" sz="2400" b="1" spc="-15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  <a:endParaRPr lang="zh-CN" altLang="zh-CN" sz="2400" b="1" spc="-15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310119" y="2275521"/>
            <a:ext cx="9901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4"/>
          <p:cNvSpPr>
            <a:spLocks noChangeArrowheads="1"/>
          </p:cNvSpPr>
          <p:nvPr/>
        </p:nvSpPr>
        <p:spPr bwMode="auto">
          <a:xfrm>
            <a:off x="467544" y="372601"/>
            <a:ext cx="808397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光明小学为了庆祝六一儿童节组建了一个彩旗方队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下面是彩旗方队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名学生的身高情况统计表。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19" name="TextBox 25"/>
          <p:cNvSpPr txBox="1">
            <a:spLocks noChangeArrowheads="1"/>
          </p:cNvSpPr>
          <p:nvPr/>
        </p:nvSpPr>
        <p:spPr bwMode="auto">
          <a:xfrm>
            <a:off x="1043608" y="2131242"/>
            <a:ext cx="662534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平均数的求法是用一组数据中所有数据之和除以数据的个数。</a:t>
            </a:r>
          </a:p>
        </p:txBody>
      </p:sp>
      <p:sp>
        <p:nvSpPr>
          <p:cNvPr id="3" name="矩形 2"/>
          <p:cNvSpPr/>
          <p:nvPr/>
        </p:nvSpPr>
        <p:spPr>
          <a:xfrm>
            <a:off x="1115616" y="3075806"/>
            <a:ext cx="620485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800" b="1" spc="-1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平均数</a:t>
            </a:r>
            <a:r>
              <a:rPr lang="en-US" altLang="zh-CN" sz="2800" b="1" spc="-1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2800" b="1" spc="-1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所有数据之和</a:t>
            </a:r>
            <a:r>
              <a:rPr lang="en-US" altLang="zh-CN" sz="2800" b="1" spc="-1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zh-CN" sz="2800" b="1" spc="-1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数据的个数</a:t>
            </a:r>
            <a:endParaRPr lang="zh-CN" altLang="en-US" sz="2800" b="1" spc="-15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24" name="TextBox 25"/>
          <p:cNvSpPr txBox="1">
            <a:spLocks noChangeArrowheads="1"/>
          </p:cNvSpPr>
          <p:nvPr/>
        </p:nvSpPr>
        <p:spPr bwMode="auto">
          <a:xfrm>
            <a:off x="1115006" y="1977683"/>
            <a:ext cx="662534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平均数易受极端数据（个别数据偏大或偏小）的影响。</a:t>
            </a:r>
          </a:p>
        </p:txBody>
      </p:sp>
      <p:sp>
        <p:nvSpPr>
          <p:cNvPr id="25" name="TextBox 25"/>
          <p:cNvSpPr txBox="1">
            <a:spLocks noChangeArrowheads="1"/>
          </p:cNvSpPr>
          <p:nvPr/>
        </p:nvSpPr>
        <p:spPr bwMode="auto">
          <a:xfrm>
            <a:off x="1115616" y="2979334"/>
            <a:ext cx="662534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平均数不是一个孤立的数据，而是代表一组数据的平均水平。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E7714166-2DEF-4651-8447-FE50A819B8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2E1C33F5-375A-4E32-8088-EDB8DE7116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611560" y="948665"/>
            <a:ext cx="81105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根据有关规定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我国对学龄前儿童实行免票乘车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即一名成年人可以携带一名身高不足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1.2 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的儿童免费乘车。</a:t>
            </a:r>
          </a:p>
        </p:txBody>
      </p:sp>
      <p:sp>
        <p:nvSpPr>
          <p:cNvPr id="17" name="TextBox 19"/>
          <p:cNvSpPr txBox="1"/>
          <p:nvPr/>
        </p:nvSpPr>
        <p:spPr>
          <a:xfrm>
            <a:off x="611560" y="1740753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(1)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用自己的语言说一说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,1.2 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这个数据可能是如何得到的呢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" name="A33.eps" descr="id:21475104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35696" y="2211710"/>
            <a:ext cx="5256584" cy="1952216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1069959" y="4187864"/>
            <a:ext cx="7102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平均数的求法是用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一组数据中所有数据之和除以数据的个数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7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云形标注 82"/>
          <p:cNvSpPr>
            <a:spLocks noChangeArrowheads="1"/>
          </p:cNvSpPr>
          <p:nvPr/>
        </p:nvSpPr>
        <p:spPr bwMode="auto">
          <a:xfrm>
            <a:off x="611560" y="2859782"/>
            <a:ext cx="6605509" cy="1545786"/>
          </a:xfrm>
          <a:prstGeom prst="cloudCallout">
            <a:avLst>
              <a:gd name="adj1" fmla="val 53240"/>
              <a:gd name="adj2" fmla="val -118"/>
            </a:avLst>
          </a:prstGeom>
          <a:noFill/>
          <a:ln w="19050" algn="ctr">
            <a:solidFill>
              <a:srgbClr val="825830"/>
            </a:solidFill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9"/>
          <p:cNvSpPr txBox="1"/>
          <p:nvPr/>
        </p:nvSpPr>
        <p:spPr>
          <a:xfrm>
            <a:off x="611560" y="987574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根据有关规定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我国对学龄前儿童实行免票乘车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即一名成年人可以携带一名身高不足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1.2 m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的儿童免费乘车。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683568" y="2139702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(2)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据统计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目前北京市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岁男童身高的平均值为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119.3 cm,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女童身高平均值为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118.7 cm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。请根据上面信息解释免票线确定的合理性。</a:t>
            </a:r>
          </a:p>
        </p:txBody>
      </p:sp>
      <p:sp>
        <p:nvSpPr>
          <p:cNvPr id="22" name="矩形 21"/>
          <p:cNvSpPr/>
          <p:nvPr/>
        </p:nvSpPr>
        <p:spPr>
          <a:xfrm>
            <a:off x="1619672" y="1635646"/>
            <a:ext cx="577594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平均数</a:t>
            </a:r>
            <a:r>
              <a:rPr lang="en-US" altLang="zh-CN" sz="2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所有数据之和</a:t>
            </a:r>
            <a:r>
              <a:rPr lang="en-US" altLang="zh-CN" sz="2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数据的个数</a:t>
            </a:r>
            <a:endParaRPr lang="zh-CN" altLang="en-US" sz="28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19"/>
          <p:cNvSpPr txBox="1"/>
          <p:nvPr/>
        </p:nvSpPr>
        <p:spPr>
          <a:xfrm>
            <a:off x="899592" y="3027605"/>
            <a:ext cx="61926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1.2 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岁男童、女童的平均身高都要略高一点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最大可能地照顾了比平均身高还高的男童、女童的切身利益。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5648" y1="36364" x2="29683" y2="43687"/>
                        <a14:foregroundMark x1="49856" y1="35606" x2="48127" y2="44444"/>
                        <a14:foregroundMark x1="28818" y1="94697" x2="41787" y2="91667"/>
                        <a14:foregroundMark x1="52738" y1="92172" x2="61960" y2="95455"/>
                        <a14:foregroundMark x1="63977" y1="91667" x2="67723" y2="96212"/>
                        <a14:foregroundMark x1="68012" y1="93182" x2="71758" y2="94697"/>
                        <a14:foregroundMark x1="45245" y1="92929" x2="51009" y2="96717"/>
                        <a14:foregroundMark x1="45245" y1="91414" x2="37464" y2="96717"/>
                        <a14:foregroundMark x1="63689" y1="92172" x2="61095" y2="90909"/>
                        <a14:foregroundMark x1="60519" y1="90152" x2="58213" y2="90152"/>
                        <a14:foregroundMark x1="45821" y1="35606" x2="51873" y2="41919"/>
                        <a14:foregroundMark x1="44380" y1="40152" x2="45533" y2="43687"/>
                        <a14:foregroundMark x1="25360" y1="43434" x2="32277" y2="41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931790"/>
            <a:ext cx="1152128" cy="131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9" grpId="0"/>
      <p:bldP spid="22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9"/>
          <p:cNvSpPr txBox="1"/>
          <p:nvPr/>
        </p:nvSpPr>
        <p:spPr>
          <a:xfrm>
            <a:off x="467544" y="393507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下表是“新苗杯”少儿歌手大奖赛的成绩统计表。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259632" y="1275606"/>
          <a:ext cx="5688633" cy="1394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0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48565"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评委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评委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评委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评委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评委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平均分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565"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选手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92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98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94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96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100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565"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选手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97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99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100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84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95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565"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选手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90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98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87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85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90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706790" y="2787774"/>
            <a:ext cx="6244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(1)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请把统计表填写完整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并排出名次。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300192" y="1568965"/>
            <a:ext cx="551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300192" y="1919360"/>
            <a:ext cx="551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300192" y="2269755"/>
            <a:ext cx="551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259632" y="3363838"/>
            <a:ext cx="46730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400" b="1" spc="-15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平均数</a:t>
            </a:r>
            <a:r>
              <a:rPr lang="en-US" altLang="zh-CN" sz="2400" b="1" spc="-15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spc="-15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所有数据之和</a:t>
            </a:r>
            <a:r>
              <a:rPr lang="en-US" altLang="zh-CN" sz="2400" b="1" spc="-15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400" b="1" spc="-15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数据的个数</a:t>
            </a:r>
            <a:endParaRPr lang="zh-CN" altLang="en-US" sz="2400" b="1" cap="none" spc="-15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948265" y="1577695"/>
            <a:ext cx="1063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第一名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951330" y="1919360"/>
            <a:ext cx="1063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第二名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948264" y="2294613"/>
            <a:ext cx="1063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第三名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  <p:bldP spid="4" grpId="0"/>
      <p:bldP spid="21" grpId="0"/>
      <p:bldP spid="22" grpId="0"/>
      <p:bldP spid="23" grpId="0"/>
      <p:bldP spid="24" grpId="0"/>
      <p:bldP spid="25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9"/>
          <p:cNvSpPr txBox="1"/>
          <p:nvPr/>
        </p:nvSpPr>
        <p:spPr>
          <a:xfrm>
            <a:off x="467544" y="392346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下表是“新苗杯”少儿歌手大奖赛的成绩统计表。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619672" y="1059582"/>
          <a:ext cx="5688633" cy="1394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0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48565"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评委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评委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评委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评委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评委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平均分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565"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选手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92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98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94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96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100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565"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选手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97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99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100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84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95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565"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选手</a:t>
                      </a: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90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98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87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85</a:t>
                      </a:r>
                      <a:endParaRPr lang="zh-CN" sz="2000" b="1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90</a:t>
                      </a:r>
                      <a:endParaRPr lang="zh-CN" sz="2000" b="1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467544" y="2571750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(2)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在实际比赛中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通常都采取去掉一个最高分和一个最低分，再计算平均数的记分方法。你能说出其中的道理吗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60232" y="1398842"/>
            <a:ext cx="551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660232" y="1749237"/>
            <a:ext cx="551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95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60232" y="2099632"/>
            <a:ext cx="551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115616" y="3520048"/>
            <a:ext cx="6336704" cy="783193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目的是避免有的评委打分太高或太低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而给选手造成得分不公平的情况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从而最大限度地保证了比赛的公平性。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9"/>
          <p:cNvSpPr txBox="1"/>
          <p:nvPr/>
        </p:nvSpPr>
        <p:spPr>
          <a:xfrm>
            <a:off x="526152" y="339502"/>
            <a:ext cx="8150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下表是“新苗杯”少儿歌手大奖赛的成绩统计表。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403648" y="1419622"/>
          <a:ext cx="5688633" cy="1394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0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46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48565"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评委</a:t>
                      </a:r>
                      <a:r>
                        <a:rPr lang="en-US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b="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评委</a:t>
                      </a:r>
                      <a:r>
                        <a:rPr lang="en-US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b="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评委</a:t>
                      </a:r>
                      <a:r>
                        <a:rPr lang="en-US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b="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评委</a:t>
                      </a:r>
                      <a:r>
                        <a:rPr lang="en-US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2000" b="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评委</a:t>
                      </a:r>
                      <a:r>
                        <a:rPr lang="en-US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sz="2000" b="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平均分</a:t>
                      </a:r>
                      <a:endParaRPr lang="zh-CN" sz="2000" b="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565"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选手</a:t>
                      </a:r>
                      <a:r>
                        <a:rPr lang="en-US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2000" b="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92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98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94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96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565"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选手</a:t>
                      </a:r>
                      <a:r>
                        <a:rPr lang="en-US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2000" b="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97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99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84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95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565"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选手</a:t>
                      </a:r>
                      <a:r>
                        <a:rPr lang="en-US" sz="2000" b="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2000" b="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90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98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87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85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683568" y="3003798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(3)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请你按照上述的记分方法重新计算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位选手的最终成绩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然后排出名次。</a:t>
            </a:r>
            <a:endParaRPr lang="zh-CN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44208" y="1712981"/>
            <a:ext cx="551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96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444208" y="2063376"/>
            <a:ext cx="551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97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444208" y="2413771"/>
            <a:ext cx="551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89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092280" y="2070654"/>
            <a:ext cx="1063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第一名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092279" y="1704273"/>
            <a:ext cx="1063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第二名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092280" y="2429899"/>
            <a:ext cx="1063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第三名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1" grpId="0"/>
      <p:bldP spid="22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云形标注 82"/>
          <p:cNvSpPr>
            <a:spLocks noChangeArrowheads="1"/>
          </p:cNvSpPr>
          <p:nvPr/>
        </p:nvSpPr>
        <p:spPr bwMode="auto">
          <a:xfrm>
            <a:off x="4018137" y="1595215"/>
            <a:ext cx="3043563" cy="1545786"/>
          </a:xfrm>
          <a:prstGeom prst="cloudCallout">
            <a:avLst>
              <a:gd name="adj1" fmla="val 40442"/>
              <a:gd name="adj2" fmla="val 49549"/>
            </a:avLst>
          </a:prstGeom>
          <a:noFill/>
          <a:ln w="19050" algn="ctr">
            <a:solidFill>
              <a:srgbClr val="825830"/>
            </a:solidFill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云形标注 82"/>
          <p:cNvSpPr>
            <a:spLocks noChangeArrowheads="1"/>
          </p:cNvSpPr>
          <p:nvPr/>
        </p:nvSpPr>
        <p:spPr bwMode="auto">
          <a:xfrm>
            <a:off x="1066443" y="987574"/>
            <a:ext cx="3217525" cy="1199949"/>
          </a:xfrm>
          <a:prstGeom prst="cloudCallout">
            <a:avLst>
              <a:gd name="adj1" fmla="val -16094"/>
              <a:gd name="adj2" fmla="val 72248"/>
            </a:avLst>
          </a:prstGeom>
          <a:noFill/>
          <a:ln w="19050" algn="ctr">
            <a:solidFill>
              <a:srgbClr val="825830"/>
            </a:solidFill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19"/>
          <p:cNvSpPr txBox="1"/>
          <p:nvPr/>
        </p:nvSpPr>
        <p:spPr>
          <a:xfrm>
            <a:off x="479559" y="339502"/>
            <a:ext cx="7980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说一说，你对平均数有了哪些新的认识？</a:t>
            </a:r>
          </a:p>
        </p:txBody>
      </p:sp>
      <p:sp>
        <p:nvSpPr>
          <p:cNvPr id="25" name="TextBox 19"/>
          <p:cNvSpPr txBox="1"/>
          <p:nvPr/>
        </p:nvSpPr>
        <p:spPr>
          <a:xfrm>
            <a:off x="1115616" y="1055121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平均数具有代表性，能帮助我们解决问题。</a:t>
            </a:r>
          </a:p>
        </p:txBody>
      </p:sp>
      <p:sp>
        <p:nvSpPr>
          <p:cNvPr id="26" name="TextBox 19"/>
          <p:cNvSpPr txBox="1"/>
          <p:nvPr/>
        </p:nvSpPr>
        <p:spPr>
          <a:xfrm>
            <a:off x="4067944" y="1742102"/>
            <a:ext cx="29937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任何一个数有变化，平均数都有反应。平均数真的很灵敏。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140" y="2534190"/>
            <a:ext cx="1414395" cy="184572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1749" y="2187523"/>
            <a:ext cx="1304657" cy="2095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5"/>
          <p:cNvSpPr txBox="1">
            <a:spLocks noChangeArrowheads="1"/>
          </p:cNvSpPr>
          <p:nvPr/>
        </p:nvSpPr>
        <p:spPr bwMode="auto">
          <a:xfrm>
            <a:off x="611560" y="987574"/>
            <a:ext cx="813690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为了加速资金的周转和减少商品库存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服装店老板在进货时要关注各种型号上衣销量的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)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>
              <a:spcBef>
                <a:spcPct val="0"/>
              </a:spcBef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平均数	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总数	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C.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多少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63920" y1="36889" x2="58352" y2="45778"/>
                        <a14:foregroundMark x1="42094" y1="33111" x2="34744" y2="3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806" y="3003798"/>
            <a:ext cx="1506626" cy="1509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5"/>
          <p:cNvSpPr txBox="1">
            <a:spLocks noChangeArrowheads="1"/>
          </p:cNvSpPr>
          <p:nvPr/>
        </p:nvSpPr>
        <p:spPr bwMode="auto">
          <a:xfrm>
            <a:off x="6948264" y="1347614"/>
            <a:ext cx="6146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云形标注 82"/>
          <p:cNvSpPr>
            <a:spLocks noChangeArrowheads="1"/>
          </p:cNvSpPr>
          <p:nvPr/>
        </p:nvSpPr>
        <p:spPr bwMode="auto">
          <a:xfrm>
            <a:off x="3890695" y="2355726"/>
            <a:ext cx="3217525" cy="1368152"/>
          </a:xfrm>
          <a:prstGeom prst="cloudCallout">
            <a:avLst>
              <a:gd name="adj1" fmla="val 49786"/>
              <a:gd name="adj2" fmla="val 42254"/>
            </a:avLst>
          </a:prstGeom>
          <a:noFill/>
          <a:ln w="19050" algn="ctr">
            <a:solidFill>
              <a:srgbClr val="825830"/>
            </a:solidFill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9"/>
          <p:cNvSpPr txBox="1"/>
          <p:nvPr/>
        </p:nvSpPr>
        <p:spPr>
          <a:xfrm>
            <a:off x="3913530" y="2379533"/>
            <a:ext cx="32895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平均数具有代表性，它是反映一组数据集中趋势的统计量。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/>
      <p:bldP spid="13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551" y="339502"/>
            <a:ext cx="82858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求出下列各组数据的平均数。</a:t>
            </a: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(1)71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96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88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92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84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99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97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89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92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92</a:t>
            </a:r>
          </a:p>
          <a:p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(2)11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</a:p>
        </p:txBody>
      </p:sp>
      <p:sp>
        <p:nvSpPr>
          <p:cNvPr id="16" name="矩形 15"/>
          <p:cNvSpPr/>
          <p:nvPr/>
        </p:nvSpPr>
        <p:spPr>
          <a:xfrm>
            <a:off x="860788" y="1380713"/>
            <a:ext cx="7964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(71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96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88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99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97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89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92)÷11</a:t>
            </a:r>
          </a:p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=990÷11=90</a:t>
            </a:r>
          </a:p>
        </p:txBody>
      </p:sp>
      <p:sp>
        <p:nvSpPr>
          <p:cNvPr id="17" name="矩形 16"/>
          <p:cNvSpPr/>
          <p:nvPr/>
        </p:nvSpPr>
        <p:spPr>
          <a:xfrm>
            <a:off x="869200" y="3147814"/>
            <a:ext cx="5647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(11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12)÷8</a:t>
            </a:r>
          </a:p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=96÷8=12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896</Words>
  <Application>Microsoft Office PowerPoint</Application>
  <PresentationFormat>全屏显示(16:9)</PresentationFormat>
  <Paragraphs>230</Paragraphs>
  <Slides>17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2019-10-18T09:19:04Z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